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b3971a10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b3971a10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b3971a10a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b3971a10a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b3971a10a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6b3971a10a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ff9da03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ff9da03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b3971a10a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b3971a10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ff9da038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ff9da038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0211b774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0211b77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ff9da038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ff9da038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0211b77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0211b77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0211b774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0211b774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b3971a10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b3971a10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0211b77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0211b77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0211b774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0211b774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0211b77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0211b77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0211b774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0211b77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0211b77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0211b77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211b774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0211b774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2762d18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72762d18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2762d18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72762d18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2762d18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2762d18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762d184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762d184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b3971a10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b3971a10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6b3971a10a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6b3971a10a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649d8b3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7649d8b3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649d8b3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7649d8b3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2762d184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2762d184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b3971a10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6b3971a10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2762d184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2762d184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72762d184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72762d184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b3971a10a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6b3971a10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7649d8b3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7649d8b3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649d8b3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649d8b3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b3971a10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b3971a10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7649d8b38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7649d8b38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7649d8b38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7649d8b38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649d8b38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649d8b38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7649d8b38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7649d8b38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77047c55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77047c55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649d8b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7649d8b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649d8b3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649d8b3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b3971a10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b3971a10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b3971a10a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b3971a10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211b774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0211b77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observablehq.com/@mourner/edgebreaker-the-heart-of-google-draco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42925" y="1740450"/>
            <a:ext cx="642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3D Mesh Compression: Survey, Comparisons, and Emerging Trend</a:t>
            </a:r>
            <a:endParaRPr b="1" sz="2100"/>
          </a:p>
        </p:txBody>
      </p:sp>
      <p:sp>
        <p:nvSpPr>
          <p:cNvPr id="58" name="Google Shape;58;p13"/>
          <p:cNvSpPr txBox="1"/>
          <p:nvPr/>
        </p:nvSpPr>
        <p:spPr>
          <a:xfrm>
            <a:off x="2702400" y="3442775"/>
            <a:ext cx="64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 Zhang (lzhang50@usc.edu)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1.1	</a:t>
            </a:r>
            <a:r>
              <a:rPr b="1" lang="en">
                <a:solidFill>
                  <a:schemeClr val="dk1"/>
                </a:solidFill>
              </a:rPr>
              <a:t>Connectivity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28600" y="400200"/>
            <a:ext cx="6938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1.1.1	</a:t>
            </a:r>
            <a:r>
              <a:rPr lang="en"/>
              <a:t>Triangle Strip Encoding (mesh representations)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i="1" lang="en"/>
              <a:t>triangle fan</a:t>
            </a:r>
            <a:r>
              <a:rPr lang="en"/>
              <a:t> is a set of triangles sharing a common center vertex.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i="1" lang="en"/>
              <a:t>triangle strip</a:t>
            </a:r>
            <a:r>
              <a:rPr lang="en"/>
              <a:t> is a sequence of vertices where each added vertex deﬁnes a new triangle with the two previous vertices.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826" y="2712450"/>
            <a:ext cx="327125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25" y="2706725"/>
            <a:ext cx="3000001" cy="20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28600" y="400200"/>
            <a:ext cx="693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1.1.1	one 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00" y="1231500"/>
            <a:ext cx="2704376" cy="25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175" y="805138"/>
            <a:ext cx="1482175" cy="3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993" y="881865"/>
            <a:ext cx="190350" cy="2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11700" y="4572025"/>
            <a:ext cx="69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</a:t>
            </a:r>
            <a:r>
              <a:rPr lang="en"/>
              <a:t>vertices</a:t>
            </a:r>
            <a:r>
              <a:rPr lang="en"/>
              <a:t> and draw </a:t>
            </a:r>
            <a:r>
              <a:rPr lang="en"/>
              <a:t>triangles</a:t>
            </a:r>
            <a:r>
              <a:rPr lang="en"/>
              <a:t> - v4 needs to </a:t>
            </a:r>
            <a:r>
              <a:rPr lang="en"/>
              <a:t>present 5 times in the table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1177" y="881875"/>
            <a:ext cx="1585469" cy="35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4696" y="805149"/>
            <a:ext cx="218035" cy="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7009775" y="4572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5742850" y="400200"/>
            <a:ext cx="270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Geometry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7933775" y="70450"/>
            <a:ext cx="19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Connectivity </a:t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8366525" y="470650"/>
            <a:ext cx="753000" cy="3156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 flipH="1">
            <a:off x="6028175" y="707625"/>
            <a:ext cx="753000" cy="71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1.1	Connectivity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28600" y="400200"/>
            <a:ext cx="693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1.1.2	</a:t>
            </a:r>
            <a:r>
              <a:rPr lang="en">
                <a:solidFill>
                  <a:schemeClr val="dk1"/>
                </a:solidFill>
              </a:rPr>
              <a:t>Triangle Taversal Encoding (triangle spanning tree)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Edgebreaker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993" y="881865"/>
            <a:ext cx="190350" cy="2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311700" y="4572025"/>
            <a:ext cx="69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2" y="1120675"/>
            <a:ext cx="4085500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1050" y="995075"/>
            <a:ext cx="4972950" cy="2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4859175" y="4114775"/>
            <a:ext cx="4172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Encoding: 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CCRCRSERCSCRRCRRRERC RCRCRRRLLRL</a:t>
            </a:r>
            <a:endParaRPr sz="1500"/>
          </a:p>
        </p:txBody>
      </p:sp>
      <p:sp>
        <p:nvSpPr>
          <p:cNvPr id="183" name="Google Shape;183;p24"/>
          <p:cNvSpPr txBox="1"/>
          <p:nvPr/>
        </p:nvSpPr>
        <p:spPr>
          <a:xfrm>
            <a:off x="22575" y="3293750"/>
            <a:ext cx="487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C: 	Third vertex is not on the boundary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L,R: 	Third vertex is on the boundary,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edges on the boundary.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S: 	Divides the figure into two parts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E: 	All three edges of the triangle are on the boundary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1.1	Connectivity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214675" y="744575"/>
            <a:ext cx="48243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1.1.3	Some </a:t>
            </a:r>
            <a:r>
              <a:rPr lang="en">
                <a:solidFill>
                  <a:schemeClr val="dk1"/>
                </a:solidFill>
              </a:rPr>
              <a:t>Compressing Polygon Meshes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Degree higher than 3 (not triangles)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Face traversal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1) Face Fixer algorithm</a:t>
            </a:r>
            <a:r>
              <a:rPr lang="en">
                <a:solidFill>
                  <a:schemeClr val="dk1"/>
                </a:solidFill>
              </a:rPr>
              <a:t> compresses the connectivity with arbitrary face degrees using a face traversal of the mesh. The encoder generates one symbol per edge.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decoding process reconstructs the connectivity of the polygon mesh with a single reverse traversal of the label sequence. Each label has a unique inverse operation.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089" y="400200"/>
            <a:ext cx="4233911" cy="4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34475" y="744575"/>
            <a:ext cx="6360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1.2.1 Basic </a:t>
            </a:r>
            <a:r>
              <a:rPr lang="en"/>
              <a:t>Quantization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the precision of each point ( IEEE 32-bit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 quantization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 the ﬂoating-point number positions into integer positions.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quantization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divides the set of points into groups.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cells are no longer cuboids.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group has a representative point.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225" y="2652147"/>
            <a:ext cx="3066200" cy="1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34475" y="744575"/>
            <a:ext cx="6360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1.2.1 Vector quantization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0 -&gt; 1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1.6 -&gt; 1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3.4 -&gt; 3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con: Lose data after compression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53350"/>
            <a:ext cx="3547602" cy="16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899" y="2619701"/>
            <a:ext cx="4766950" cy="16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14450" y="1294200"/>
            <a:ext cx="707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1.2.2 Prediction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>
                <a:solidFill>
                  <a:schemeClr val="dk1"/>
                </a:solidFill>
              </a:rPr>
              <a:t>Parallelogram prediction</a:t>
            </a:r>
            <a:endParaRPr b="1"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Introduces a new vertex with a triangle.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form a parallelogram.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>
                <a:solidFill>
                  <a:schemeClr val="dk1"/>
                </a:solidFill>
              </a:rPr>
              <a:t>Dual parallelogram prediction</a:t>
            </a:r>
            <a:endParaRPr b="1"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>
                <a:solidFill>
                  <a:schemeClr val="dk1"/>
                </a:solidFill>
              </a:rPr>
              <a:t>Freelence prediction</a:t>
            </a:r>
            <a:endParaRPr b="1"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>
                <a:solidFill>
                  <a:schemeClr val="dk1"/>
                </a:solidFill>
              </a:rPr>
              <a:t>M</a:t>
            </a:r>
            <a:r>
              <a:rPr b="1" i="1" lang="en">
                <a:solidFill>
                  <a:schemeClr val="dk1"/>
                </a:solidFill>
              </a:rPr>
              <a:t>ultiway prediction</a:t>
            </a:r>
            <a:endParaRPr b="1"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i="1" lang="en">
                <a:solidFill>
                  <a:schemeClr val="dk1"/>
                </a:solidFill>
              </a:rPr>
              <a:t>Weighted parallelogram prediction</a:t>
            </a:r>
            <a:endParaRPr b="1"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Parallelogram prediction is a founding idea that has inspired many later schemes.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5" y="591023"/>
            <a:ext cx="8757074" cy="28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311700" y="3663675"/>
            <a:ext cx="852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Multiway prediction: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 the position of new vertices with as many parallelogram predictions as possible based on already-encoded vertices.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Weighted parallelogram prediction: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Weights are computed in a function of the vertex valences (</a:t>
            </a:r>
            <a:r>
              <a:rPr lang="en" sz="1200">
                <a:solidFill>
                  <a:srgbClr val="EA4335"/>
                </a:solidFill>
                <a:highlight>
                  <a:srgbClr val="FFFFFF"/>
                </a:highlight>
              </a:rPr>
              <a:t>the number of edges at the vertex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400300" y="744575"/>
            <a:ext cx="730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1.2.3 </a:t>
            </a:r>
            <a:r>
              <a:rPr lang="en">
                <a:solidFill>
                  <a:schemeClr val="dk1"/>
                </a:solidFill>
              </a:rPr>
              <a:t>Geometry-Driven Compression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Key: mesh triangle traversal order is important for coding the geometry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Result: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Minimize the parallelogram prediction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976" y="2304325"/>
            <a:ext cx="2912025" cy="2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Kronrod and Gotsman [2002]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09500" y="699175"/>
            <a:ext cx="645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COVER TREE (</a:t>
            </a:r>
            <a:r>
              <a:rPr lang="en">
                <a:solidFill>
                  <a:srgbClr val="FF0000"/>
                </a:solidFill>
              </a:rPr>
              <a:t>vertex stored in order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Traverses a subset of the triangles in the mesh,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adjacent triangles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vertices are contained at least once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Key: this cover tree is a subset of the mesh triangles.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650" y="482138"/>
            <a:ext cx="3000000" cy="403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94" y="2251275"/>
            <a:ext cx="2416157" cy="24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5650" y="3032725"/>
            <a:ext cx="2898901" cy="11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1734725" y="464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esh -&gt; graph -&gt; cover tree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7127650" y="4573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cover tree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900" y="3206852"/>
            <a:ext cx="6423200" cy="19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14450" y="329300"/>
            <a:ext cx="5177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oint cloud -&gt; </a:t>
            </a:r>
            <a:r>
              <a:rPr lang="en"/>
              <a:t>Meshes (base element)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Mesh -&gt; </a:t>
            </a:r>
            <a:r>
              <a:rPr lang="en"/>
              <a:t>Vertices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form a point cloud, we need to store: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i="1" lang="en">
                <a:solidFill>
                  <a:schemeClr val="dk1"/>
                </a:solidFill>
              </a:rPr>
              <a:t>connectivity</a:t>
            </a:r>
            <a:r>
              <a:rPr lang="en">
                <a:solidFill>
                  <a:schemeClr val="dk1"/>
                </a:solidFill>
              </a:rPr>
              <a:t>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</a:t>
            </a:r>
            <a:r>
              <a:rPr b="1" i="1" lang="en"/>
              <a:t>geometry</a:t>
            </a:r>
            <a:r>
              <a:rPr lang="en"/>
              <a:t>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</a:t>
            </a:r>
            <a:r>
              <a:rPr b="1" i="1" lang="en"/>
              <a:t>optional</a:t>
            </a:r>
            <a:r>
              <a:rPr i="1" lang="en"/>
              <a:t> </a:t>
            </a:r>
            <a:r>
              <a:rPr b="1" i="1" lang="en"/>
              <a:t>attribute</a:t>
            </a:r>
            <a:r>
              <a:rPr lang="en"/>
              <a:t> information(colors, scalar…)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914450" y="2022500"/>
            <a:ext cx="644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mesh</a:t>
            </a:r>
            <a:r>
              <a:rPr lang="en">
                <a:solidFill>
                  <a:schemeClr val="accent1"/>
                </a:solidFill>
              </a:rPr>
              <a:t> connectivity</a:t>
            </a:r>
            <a:r>
              <a:rPr lang="en">
                <a:solidFill>
                  <a:schemeClr val="dk1"/>
                </a:solidFill>
              </a:rPr>
              <a:t> describes the relations among mesh elements. (e.g., adjacent vertices and edges of faces, etc).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mesh</a:t>
            </a:r>
            <a:r>
              <a:rPr lang="en">
                <a:solidFill>
                  <a:schemeClr val="accent1"/>
                </a:solidFill>
              </a:rPr>
              <a:t> geometry </a:t>
            </a:r>
            <a:r>
              <a:rPr lang="en">
                <a:solidFill>
                  <a:schemeClr val="dk1"/>
                </a:solidFill>
              </a:rPr>
              <a:t>specifies the position and other geometric info of each vertex.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</a:t>
            </a:r>
            <a:r>
              <a:rPr b="1" lang="en">
                <a:solidFill>
                  <a:schemeClr val="dk1"/>
                </a:solidFill>
              </a:rPr>
              <a:t>.3	</a:t>
            </a:r>
            <a:r>
              <a:rPr b="1" lang="en">
                <a:solidFill>
                  <a:schemeClr val="dk1"/>
                </a:solidFill>
              </a:rPr>
              <a:t>Handling Large Meshes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194075" y="594425"/>
            <a:ext cx="712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Some models are too large to ﬁt into the main memory of computers.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Out-of-core schemes</a:t>
            </a:r>
            <a:r>
              <a:rPr lang="en"/>
              <a:t> were designed to compress such models.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Dynamically load and unload the different parts of the mesh depending on the currently processed region of the mesh.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Partitioning the input model. Each part is compressed independently in-core.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-&gt; The Edgebreaker compression algorithm compresses the connectivity.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-&gt; For the geometry compression, use the parallelogram prediction.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062" y="2797173"/>
            <a:ext cx="4553225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2232100" y="1710575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 Progressive mesh </a:t>
            </a:r>
            <a:r>
              <a:rPr b="1" lang="en">
                <a:solidFill>
                  <a:schemeClr val="dk1"/>
                </a:solidFill>
              </a:rPr>
              <a:t>Compression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00" y="458074"/>
            <a:ext cx="6219475" cy="43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2.1.1	</a:t>
            </a:r>
            <a:r>
              <a:rPr b="1" lang="en">
                <a:solidFill>
                  <a:schemeClr val="dk1"/>
                </a:solidFill>
              </a:rPr>
              <a:t>Vertex Split and Edge Collapse.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194075" y="339675"/>
            <a:ext cx="712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Vertex Split and Edge Collapse.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key observation is that an edge collapse transformation is invertible.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an example, Figure 5 (13546 faces) was simpliﬁed down to the coarse mesh M0 of Figure a (150 faces) using 6,698 edge collapse transformations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50" y="1596938"/>
            <a:ext cx="3249600" cy="160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125" y="1386363"/>
            <a:ext cx="3052762" cy="2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5223" y="3408425"/>
            <a:ext cx="5749653" cy="16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2.1.1	Vertex Split and Edge Collapse.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473075" y="552175"/>
            <a:ext cx="7120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Pajarola and Rossignac [2000]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erforming as many edge collapse as possible to generate of a new level of detail. Vertex splits are then encoded by building a vertex spanning tree on the mesh. The vertex positions are uniformly quantized.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(Recall: </a:t>
            </a:r>
            <a:r>
              <a:rPr lang="en">
                <a:solidFill>
                  <a:schemeClr val="dk1"/>
                </a:solidFill>
              </a:rPr>
              <a:t>Scalar quantization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Junlin Li, Dihong Tian, and Ghassan AlRegib [2006]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extends the algorithm above by using the vector quantization.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(Recall: </a:t>
            </a:r>
            <a:r>
              <a:rPr lang="en">
                <a:solidFill>
                  <a:schemeClr val="dk1"/>
                </a:solidFill>
              </a:rPr>
              <a:t>Vector quantization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Karni et al. [2002]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the fast rendering with vertex buffers.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buffers have been introduced by graphic hardware manufacturers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reuse vertex data to generate triangle strips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2.1.2 Vertex Removals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311700" y="400200"/>
            <a:ext cx="69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and Kuo [1998b]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vertex are checked for removal (classified into three types).</a:t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400" y="1330762"/>
            <a:ext cx="4490900" cy="27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25" y="1607807"/>
            <a:ext cx="4140476" cy="1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/>
        </p:nvSpPr>
        <p:spPr>
          <a:xfrm>
            <a:off x="311700" y="446872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preserve the topology, </a:t>
            </a:r>
            <a:r>
              <a:rPr lang="en">
                <a:solidFill>
                  <a:srgbClr val="4A86E8"/>
                </a:solidFill>
              </a:rPr>
              <a:t>complex</a:t>
            </a:r>
            <a:r>
              <a:rPr lang="en"/>
              <a:t> vertices are not deleted from the mesh.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</a:t>
            </a:r>
            <a:r>
              <a:rPr lang="en">
                <a:solidFill>
                  <a:srgbClr val="4A86E8"/>
                </a:solidFill>
              </a:rPr>
              <a:t>simple</a:t>
            </a:r>
            <a:r>
              <a:rPr lang="en"/>
              <a:t> and </a:t>
            </a:r>
            <a:r>
              <a:rPr lang="en">
                <a:solidFill>
                  <a:srgbClr val="4A86E8"/>
                </a:solidFill>
              </a:rPr>
              <a:t>boundary</a:t>
            </a:r>
            <a:r>
              <a:rPr lang="en"/>
              <a:t> vertices are candidates for removal.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2.1.2 Vertex Removals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311700" y="400200"/>
            <a:ext cx="69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1375"/>
            <a:ext cx="5335474" cy="21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513450" y="39501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</a:t>
            </a:r>
            <a:r>
              <a:rPr lang="en"/>
              <a:t> a vertex and all triangles depending on that vertex results in a hole in the mesh.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hole is patched by local retriangulation.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472" y="867700"/>
            <a:ext cx="3698576" cy="22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0" y="0"/>
            <a:ext cx="4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2.1.2 Vertex Removals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11700" y="400200"/>
            <a:ext cx="69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 txBox="1"/>
          <p:nvPr/>
        </p:nvSpPr>
        <p:spPr>
          <a:xfrm>
            <a:off x="157700" y="400200"/>
            <a:ext cx="812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FF0000"/>
                </a:solidFill>
              </a:rPr>
              <a:t>connectivity</a:t>
            </a:r>
            <a:r>
              <a:rPr lang="en"/>
              <a:t> data is encoded with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local index</a:t>
            </a:r>
            <a:r>
              <a:rPr lang="en"/>
              <a:t> that speciﬁes the patch pattern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global index </a:t>
            </a:r>
            <a:r>
              <a:rPr lang="en"/>
              <a:t>that locates this pattern in the whole mesh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FF0000"/>
                </a:solidFill>
              </a:rPr>
              <a:t>geometry</a:t>
            </a:r>
            <a:r>
              <a:rPr lang="en"/>
              <a:t> data is encoded with a barycentric error prediction.</a:t>
            </a:r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25" y="1370048"/>
            <a:ext cx="4469474" cy="24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/>
        </p:nvSpPr>
        <p:spPr>
          <a:xfrm>
            <a:off x="396600" y="4112375"/>
            <a:ext cx="92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otal 231 patterns (less than or equal to ten neighborhoods)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8-bit index set can be used to represent these patterns and stored in both the encoder and the decoder.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69075" y="0"/>
            <a:ext cx="4370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Alliez and Desbrun [2001a]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Conquest (fifo queue)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Case1: if front face is tagged </a:t>
            </a:r>
            <a:r>
              <a:rPr i="1" lang="en">
                <a:solidFill>
                  <a:schemeClr val="accent1"/>
                </a:solidFill>
              </a:rPr>
              <a:t>conquered</a:t>
            </a:r>
            <a:r>
              <a:rPr lang="en"/>
              <a:t> or </a:t>
            </a:r>
            <a:r>
              <a:rPr i="1" lang="en">
                <a:solidFill>
                  <a:schemeClr val="accent1"/>
                </a:solidFill>
              </a:rPr>
              <a:t>to_be_removed</a:t>
            </a:r>
            <a:r>
              <a:rPr lang="en"/>
              <a:t> (skip)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Case2: if front vertex is free and has a valence &lt;= 6 (The front vertex is flagged </a:t>
            </a:r>
            <a:r>
              <a:rPr i="1" lang="en">
                <a:solidFill>
                  <a:schemeClr val="accent1"/>
                </a:solidFill>
              </a:rPr>
              <a:t>to_be_removed</a:t>
            </a:r>
            <a:r>
              <a:rPr lang="en"/>
              <a:t>, its neighboring vertices are flagged </a:t>
            </a:r>
            <a:r>
              <a:rPr i="1" lang="en">
                <a:solidFill>
                  <a:srgbClr val="4A86E8"/>
                </a:solidFill>
              </a:rPr>
              <a:t>conquered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Case 3: if front vertex is free and has a valence &gt; 6 (mark it </a:t>
            </a:r>
            <a:r>
              <a:rPr i="1" lang="en">
                <a:solidFill>
                  <a:schemeClr val="accent1"/>
                </a:solidFill>
              </a:rPr>
              <a:t>conquered</a:t>
            </a:r>
            <a:r>
              <a:rPr lang="en">
                <a:solidFill>
                  <a:schemeClr val="dk1"/>
                </a:solidFill>
              </a:rPr>
              <a:t>, and push two other output gates into the fifo queue)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25" y="2680724"/>
            <a:ext cx="8069955" cy="2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175" y="266884"/>
            <a:ext cx="4792835" cy="15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69075" y="0"/>
            <a:ext cx="437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Alliez and Desbrun [2001a]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	</a:t>
            </a:r>
            <a:r>
              <a:rPr lang="en"/>
              <a:t>Patch Retriangulation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/>
        </p:nvSpPr>
        <p:spPr>
          <a:xfrm>
            <a:off x="4255250" y="1046700"/>
            <a:ext cx="393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The red vertices and the red edges of the input mesh will be removed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The deterministic triangulation ﬁlls the holes with the green edges.</a:t>
            </a:r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426" y="-2"/>
            <a:ext cx="5037575" cy="32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 txBox="1"/>
          <p:nvPr/>
        </p:nvSpPr>
        <p:spPr>
          <a:xfrm>
            <a:off x="69075" y="433025"/>
            <a:ext cx="393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ertices are tagged with either ⊕ or ⊖ depending if their valence should be increased or decreased.</a:t>
            </a:r>
            <a:endParaRPr/>
          </a:p>
        </p:txBody>
      </p:sp>
      <p:sp>
        <p:nvSpPr>
          <p:cNvPr id="363" name="Google Shape;363;p41"/>
          <p:cNvSpPr txBox="1"/>
          <p:nvPr/>
        </p:nvSpPr>
        <p:spPr>
          <a:xfrm>
            <a:off x="69075" y="14667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. 	</a:t>
            </a:r>
            <a:r>
              <a:rPr lang="en">
                <a:solidFill>
                  <a:schemeClr val="dk1"/>
                </a:solidFill>
              </a:rPr>
              <a:t>Cleaning Conquest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cleansing conquest (from b to c in Figure 8) removes valence 3 vertices.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4" name="Google Shape;3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3263201"/>
            <a:ext cx="5823427" cy="19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05125" y="171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Topic:</a:t>
            </a:r>
            <a:endParaRPr b="1" sz="1600"/>
          </a:p>
        </p:txBody>
      </p:sp>
      <p:sp>
        <p:nvSpPr>
          <p:cNvPr id="77" name="Google Shape;77;p15"/>
          <p:cNvSpPr txBox="1"/>
          <p:nvPr/>
        </p:nvSpPr>
        <p:spPr>
          <a:xfrm>
            <a:off x="605125" y="602900"/>
            <a:ext cx="73554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Reduces data size, which is useful for data storing and transmitting.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Meshes</a:t>
            </a:r>
            <a:r>
              <a:rPr lang="en"/>
              <a:t> Classification: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Static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Dynamic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Meshes type: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Surface meshes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Volume meshes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c)	Other concept: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Mesh sequence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d)	Compression Classification: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Single-rate algorithms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Progressive algorithms 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Random accessible algorithms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Progressive and Random Accessible Compression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2"/>
          <p:cNvSpPr txBox="1"/>
          <p:nvPr/>
        </p:nvSpPr>
        <p:spPr>
          <a:xfrm>
            <a:off x="0" y="0"/>
            <a:ext cx="50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2.1.3 Geometry-Driven Progressive Mesh Compression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25" y="2797175"/>
            <a:ext cx="4727600" cy="13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259475" y="4211400"/>
            <a:ext cx="63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geometry coder on a two-dimensional example.</a:t>
            </a:r>
            <a:endParaRPr/>
          </a:p>
        </p:txBody>
      </p:sp>
      <p:sp>
        <p:nvSpPr>
          <p:cNvPr id="375" name="Google Shape;375;p42"/>
          <p:cNvSpPr txBox="1"/>
          <p:nvPr/>
        </p:nvSpPr>
        <p:spPr>
          <a:xfrm>
            <a:off x="198825" y="986102"/>
            <a:ext cx="727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coding sequence consists only of the numbers of points.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positions of these points are hidden in the order of the output.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cell size decreases and the more accurate localization </a:t>
            </a:r>
            <a:r>
              <a:rPr lang="en"/>
              <a:t>it is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points in the second half-cell does not have to be encoded.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there is no non-empty cell greater than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198825" y="61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Gandoin and Devillers [2002]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0" y="0"/>
            <a:ext cx="8375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2.1.5 </a:t>
            </a:r>
            <a:r>
              <a:rPr b="1" lang="en">
                <a:solidFill>
                  <a:schemeClr val="dk1"/>
                </a:solidFill>
              </a:rPr>
              <a:t>Polygon Meshes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Maglo et al. [2012]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Key: Removes the patch center vertex and remesh locally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mesh connectivity is encoded by two lists of Boolean symbols: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for the inserted edges (</a:t>
            </a:r>
            <a:r>
              <a:rPr lang="en">
                <a:solidFill>
                  <a:schemeClr val="accent1"/>
                </a:solidFill>
              </a:rPr>
              <a:t>BLUE edge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for the faces with a removed center vertex (</a:t>
            </a:r>
            <a:r>
              <a:rPr lang="en">
                <a:solidFill>
                  <a:srgbClr val="00FF00"/>
                </a:solidFill>
              </a:rPr>
              <a:t>GREEN face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00" y="1771877"/>
            <a:ext cx="7132151" cy="25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1450050" y="4420900"/>
            <a:ext cx="77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its unvisited adjacent vertices are added to a FIFO queue.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0" y="0"/>
            <a:ext cx="837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2.1.5 Polygon Meshes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52" y="896225"/>
            <a:ext cx="3919775" cy="29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99577"/>
            <a:ext cx="4443000" cy="40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 txBox="1"/>
          <p:nvPr/>
        </p:nvSpPr>
        <p:spPr>
          <a:xfrm>
            <a:off x="2232100" y="1710575"/>
            <a:ext cx="40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</a:t>
            </a:r>
            <a:r>
              <a:rPr b="1" lang="en">
                <a:solidFill>
                  <a:schemeClr val="dk1"/>
                </a:solidFill>
              </a:rPr>
              <a:t>. </a:t>
            </a:r>
            <a:r>
              <a:rPr b="1" lang="en">
                <a:solidFill>
                  <a:schemeClr val="dk1"/>
                </a:solidFill>
              </a:rPr>
              <a:t>Random Accessible Compression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/>
        </p:nvSpPr>
        <p:spPr>
          <a:xfrm>
            <a:off x="0" y="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3.1	Random Accessible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145575" y="400200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3.1.1 </a:t>
            </a:r>
            <a:r>
              <a:rPr lang="en"/>
              <a:t>Cluster-Based Random Accessible Compression</a:t>
            </a:r>
            <a:endParaRPr/>
          </a:p>
        </p:txBody>
      </p:sp>
      <p:sp>
        <p:nvSpPr>
          <p:cNvPr id="414" name="Google Shape;414;p46"/>
          <p:cNvSpPr txBox="1"/>
          <p:nvPr/>
        </p:nvSpPr>
        <p:spPr>
          <a:xfrm>
            <a:off x="473100" y="770563"/>
            <a:ext cx="720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accent1"/>
                </a:solidFill>
              </a:rPr>
              <a:t>C</a:t>
            </a:r>
            <a:r>
              <a:rPr lang="en">
                <a:solidFill>
                  <a:schemeClr val="accent1"/>
                </a:solidFill>
              </a:rPr>
              <a:t>hart</a:t>
            </a:r>
            <a:r>
              <a:rPr lang="en"/>
              <a:t> are desired to be planar.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chart is independently compressed using the single-rate encoder.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accent1"/>
                </a:solidFill>
              </a:rPr>
              <a:t>Wire</a:t>
            </a:r>
            <a:r>
              <a:rPr lang="en"/>
              <a:t>: T</a:t>
            </a:r>
            <a:r>
              <a:rPr lang="en"/>
              <a:t>o avoid duplication of geometry information of the border vertices shared by two charts, their positions are compressed independently in sequences called wires.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450" y="2126450"/>
            <a:ext cx="6938851" cy="29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0" y="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3.1	Random Accessible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145575" y="400200"/>
            <a:ext cx="771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3.1.2 </a:t>
            </a:r>
            <a:r>
              <a:rPr lang="en"/>
              <a:t>Yoon and Lindstrom [2007]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(cluster-based random accessible compression scheme)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the mesh triangles and vertices in a cache-oblivious layout.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cluster is composed of a constant number of triangles (a few thousand) and are compressed independently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geometry information of the border vertices is not duplicated: it is encoded one time in a cluster and referenced for the others.</a:t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806" y="2389800"/>
            <a:ext cx="221972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8"/>
          <p:cNvSpPr txBox="1"/>
          <p:nvPr/>
        </p:nvSpPr>
        <p:spPr>
          <a:xfrm>
            <a:off x="0" y="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3.1	Random Accessible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145575" y="400200"/>
            <a:ext cx="771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3.1.3 Hierarchical Random Accessible Compression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input mesh</a:t>
            </a:r>
            <a:r>
              <a:rPr lang="en"/>
              <a:t>, which contains an </a:t>
            </a:r>
            <a:r>
              <a:rPr lang="en">
                <a:solidFill>
                  <a:schemeClr val="accent1"/>
                </a:solidFill>
              </a:rPr>
              <a:t>already-encoded exterior boundary</a:t>
            </a:r>
            <a:r>
              <a:rPr lang="en"/>
              <a:t>,</a:t>
            </a:r>
            <a:r>
              <a:rPr lang="en"/>
              <a:t> is split into two balanced partitions.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partitions are then recursively split in the same way until each partition contains only one polygon.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53" y="2314400"/>
            <a:ext cx="3813300" cy="260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500" y="1884015"/>
            <a:ext cx="3813299" cy="330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/>
        </p:nvSpPr>
        <p:spPr>
          <a:xfrm>
            <a:off x="0" y="0"/>
            <a:ext cx="55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3.2	Progressive and Random Accessible Compression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194100" y="837050"/>
            <a:ext cx="7909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3.2.1 </a:t>
            </a:r>
            <a:r>
              <a:rPr lang="en"/>
              <a:t>Connectivity-Based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Cheng et al. [2007]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random accessible mesh compression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</a:t>
            </a:r>
            <a:r>
              <a:rPr lang="en"/>
              <a:t>utting the mesh into parts along concave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Each part encoded with a modiﬁed version of the progressive encoder from Alliez and Desbrun [2001a] [page32]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3.2.2 Geometry-Based Algorithms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Jamin et al. [2009] and Du et al. [2009]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Adding random access support to the original Gandoin and Devilliers [2002] [page34]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progressive algorithm.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During the decompression, different levels of detail can be selected for the different cells.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3236000" y="1516925"/>
            <a:ext cx="243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Class Project</a:t>
            </a:r>
            <a:endParaRPr sz="2100"/>
          </a:p>
        </p:txBody>
      </p:sp>
      <p:sp>
        <p:nvSpPr>
          <p:cNvPr id="454" name="Google Shape;454;p50"/>
          <p:cNvSpPr txBox="1"/>
          <p:nvPr/>
        </p:nvSpPr>
        <p:spPr>
          <a:xfrm>
            <a:off x="3072000" y="2229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Point clouds Compression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1"/>
          <p:cNvSpPr txBox="1"/>
          <p:nvPr/>
        </p:nvSpPr>
        <p:spPr>
          <a:xfrm>
            <a:off x="140675" y="162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Why?</a:t>
            </a:r>
            <a:endParaRPr/>
          </a:p>
        </p:txBody>
      </p:sp>
      <p:pic>
        <p:nvPicPr>
          <p:cNvPr id="463" name="Google Shape;4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50" y="1029825"/>
            <a:ext cx="3720724" cy="21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800" y="241088"/>
            <a:ext cx="4918025" cy="4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4166663" y="4707250"/>
            <a:ext cx="47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https://github.com/shahramg/FLS-Multimedia2022</a:t>
            </a:r>
            <a:endParaRPr/>
          </a:p>
        </p:txBody>
      </p:sp>
      <p:sp>
        <p:nvSpPr>
          <p:cNvPr id="466" name="Google Shape;466;p51"/>
          <p:cNvSpPr txBox="1"/>
          <p:nvPr/>
        </p:nvSpPr>
        <p:spPr>
          <a:xfrm>
            <a:off x="411200" y="3365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1: Princeton Shape Benchmark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012150" y="245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b) </a:t>
            </a:r>
            <a:r>
              <a:rPr b="1" lang="en" sz="1800">
                <a:solidFill>
                  <a:schemeClr val="dk1"/>
                </a:solidFill>
              </a:rPr>
              <a:t>Meshes type</a:t>
            </a:r>
            <a:endParaRPr b="1" sz="1800"/>
          </a:p>
        </p:txBody>
      </p:sp>
      <p:sp>
        <p:nvSpPr>
          <p:cNvPr id="86" name="Google Shape;86;p16"/>
          <p:cNvSpPr txBox="1"/>
          <p:nvPr/>
        </p:nvSpPr>
        <p:spPr>
          <a:xfrm>
            <a:off x="527400" y="905450"/>
            <a:ext cx="589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Surface meshes ( two </a:t>
            </a:r>
            <a:r>
              <a:rPr lang="en">
                <a:solidFill>
                  <a:schemeClr val="dk1"/>
                </a:solidFill>
              </a:rPr>
              <a:t>dimensions</a:t>
            </a:r>
            <a:r>
              <a:rPr lang="en">
                <a:solidFill>
                  <a:schemeClr val="dk1"/>
                </a:solidFill>
              </a:rPr>
              <a:t> ):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A surface mesh consists of </a:t>
            </a:r>
            <a:r>
              <a:rPr lang="en">
                <a:solidFill>
                  <a:srgbClr val="EA4335"/>
                </a:solidFill>
                <a:highlight>
                  <a:srgbClr val="FFFFFF"/>
                </a:highlight>
              </a:rPr>
              <a:t>a set of faces, often triangles, that, taken together, form a surface covering of the object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. The advantage of a surface mesh is that it is fast to generate and works very well for visualization.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Volume meshes ( three dimensions ):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Volume meshes deﬁne a volume ﬁlled by </a:t>
            </a:r>
            <a:r>
              <a:rPr b="1" lang="en">
                <a:solidFill>
                  <a:schemeClr val="dk1"/>
                </a:solidFill>
              </a:rPr>
              <a:t>a set of 3-cells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613" y="1091488"/>
            <a:ext cx="17240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913" y="4215913"/>
            <a:ext cx="7143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618200" y="3372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c) Mesh sequence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019000" y="3834550"/>
            <a:ext cx="64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mesh sequence is a series of meshes ordered in time.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270" y="4215923"/>
            <a:ext cx="3966906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175" y="203500"/>
            <a:ext cx="5205025" cy="4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2700175" y="4699825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3: https://github.com/shahramg/FLS-Multimedia2022</a:t>
            </a:r>
            <a:endParaRPr/>
          </a:p>
        </p:txBody>
      </p:sp>
      <p:sp>
        <p:nvSpPr>
          <p:cNvPr id="476" name="Google Shape;476;p52"/>
          <p:cNvSpPr txBox="1"/>
          <p:nvPr/>
        </p:nvSpPr>
        <p:spPr>
          <a:xfrm>
            <a:off x="0" y="115600"/>
            <a:ext cx="3000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 Matlab, Github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152400" y="152400"/>
            <a:ext cx="3000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0" y="249700"/>
            <a:ext cx="4883150" cy="40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753" y="30725"/>
            <a:ext cx="42162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275" y="1168000"/>
            <a:ext cx="4316451" cy="26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0" y="67175"/>
            <a:ext cx="4289100" cy="3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a 3d space into small cells(block)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1000*1000*1000 (x,y,z)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1000000000 cells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Each cell is 1*1*1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Distinguish which cells have points. These cells will be grouped into display cells {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unvisited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vector quantization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5"/>
          <p:cNvSpPr txBox="1"/>
          <p:nvPr/>
        </p:nvSpPr>
        <p:spPr>
          <a:xfrm>
            <a:off x="0" y="67175"/>
            <a:ext cx="5994300" cy="4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abel cells with {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visible, invisible,unvisited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the nearest </a:t>
            </a:r>
            <a:r>
              <a:rPr lang="en" sz="1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unvisited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cell. This cell must be visitable.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eye tracking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time update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025" y="2067925"/>
            <a:ext cx="4316451" cy="26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/>
          <p:nvPr/>
        </p:nvSpPr>
        <p:spPr>
          <a:xfrm>
            <a:off x="1848075" y="4314875"/>
            <a:ext cx="2250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55"/>
          <p:cNvCxnSpPr/>
          <p:nvPr/>
        </p:nvCxnSpPr>
        <p:spPr>
          <a:xfrm flipH="1" rot="10800000">
            <a:off x="2161450" y="4049850"/>
            <a:ext cx="184800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5"/>
          <p:cNvSpPr txBox="1"/>
          <p:nvPr/>
        </p:nvSpPr>
        <p:spPr>
          <a:xfrm>
            <a:off x="5873700" y="3341850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</a:t>
            </a:r>
            <a:endParaRPr sz="3400"/>
          </a:p>
        </p:txBody>
      </p:sp>
      <p:sp>
        <p:nvSpPr>
          <p:cNvPr id="508" name="Google Shape;508;p55"/>
          <p:cNvSpPr txBox="1"/>
          <p:nvPr/>
        </p:nvSpPr>
        <p:spPr>
          <a:xfrm>
            <a:off x="6194825" y="3261225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</a:t>
            </a:r>
            <a:endParaRPr sz="3400"/>
          </a:p>
        </p:txBody>
      </p:sp>
      <p:sp>
        <p:nvSpPr>
          <p:cNvPr id="509" name="Google Shape;509;p55"/>
          <p:cNvSpPr txBox="1"/>
          <p:nvPr/>
        </p:nvSpPr>
        <p:spPr>
          <a:xfrm>
            <a:off x="5793350" y="3089663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</a:t>
            </a:r>
            <a:endParaRPr sz="3400"/>
          </a:p>
        </p:txBody>
      </p:sp>
      <p:sp>
        <p:nvSpPr>
          <p:cNvPr id="510" name="Google Shape;510;p55"/>
          <p:cNvSpPr txBox="1"/>
          <p:nvPr/>
        </p:nvSpPr>
        <p:spPr>
          <a:xfrm>
            <a:off x="6267425" y="2961100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</a:t>
            </a:r>
            <a:endParaRPr sz="3400"/>
          </a:p>
        </p:txBody>
      </p:sp>
      <p:sp>
        <p:nvSpPr>
          <p:cNvPr id="511" name="Google Shape;511;p55"/>
          <p:cNvSpPr/>
          <p:nvPr/>
        </p:nvSpPr>
        <p:spPr>
          <a:xfrm>
            <a:off x="5857625" y="3864900"/>
            <a:ext cx="136800" cy="136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6"/>
          <p:cNvSpPr txBox="1"/>
          <p:nvPr/>
        </p:nvSpPr>
        <p:spPr>
          <a:xfrm>
            <a:off x="3603725" y="1975825"/>
            <a:ext cx="26637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>
            <a:off x="5873700" y="3341850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521" name="Google Shape;521;p56"/>
          <p:cNvSpPr txBox="1"/>
          <p:nvPr/>
        </p:nvSpPr>
        <p:spPr>
          <a:xfrm>
            <a:off x="5793350" y="3089663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522" name="Google Shape;522;p56"/>
          <p:cNvSpPr txBox="1"/>
          <p:nvPr/>
        </p:nvSpPr>
        <p:spPr>
          <a:xfrm>
            <a:off x="6267425" y="2961100"/>
            <a:ext cx="12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913" y="4215913"/>
            <a:ext cx="7143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59700" y="191375"/>
            <a:ext cx="86247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Mesh sequence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Two</a:t>
            </a:r>
            <a:r>
              <a:rPr lang="en" sz="1700">
                <a:solidFill>
                  <a:schemeClr val="dk1"/>
                </a:solidFill>
              </a:rPr>
              <a:t> different types of sequences (</a:t>
            </a:r>
            <a:r>
              <a:rPr lang="en" sz="1800">
                <a:solidFill>
                  <a:schemeClr val="dk1"/>
                </a:solidFill>
              </a:rPr>
              <a:t>dynamic meshes</a:t>
            </a:r>
            <a:r>
              <a:rPr lang="en" sz="1700">
                <a:solidFill>
                  <a:schemeClr val="dk1"/>
                </a:solidFill>
              </a:rPr>
              <a:t>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1)connectivity is constant over the whole sequence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Temporally coherent mesh sequence (TCMS)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1)	The number of vertices remains constant through time,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2)	One-to-one correspondence between faces of any two meshes.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3)	Topological changes are not possible in a TCMS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2)~ not constant: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Temporally incoherent mesh sequence (TIMS)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1)	Not necessarily to link a vertex between two mashes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2)	variable number of vertices and variable connectivity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913" y="4215913"/>
            <a:ext cx="7143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59700" y="191375"/>
            <a:ext cx="86247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Mesh sequence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26" y="926774"/>
            <a:ext cx="3742349" cy="313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500" y="1767952"/>
            <a:ext cx="4887499" cy="2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541113" y="4361925"/>
            <a:ext cx="59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</a:t>
            </a:r>
            <a:r>
              <a:rPr lang="en"/>
              <a:t>Matching results of TIMS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30 seconds for two meshes with approximately 7000 vertices each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457175" y="932350"/>
            <a:ext cx="6952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1. </a:t>
            </a:r>
            <a:r>
              <a:rPr lang="en">
                <a:solidFill>
                  <a:schemeClr val="dk1"/>
                </a:solidFill>
              </a:rPr>
              <a:t>Single-rate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Build a compact representation of an input mesh.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Decompression is either </a:t>
            </a:r>
            <a:r>
              <a:rPr lang="en">
                <a:solidFill>
                  <a:schemeClr val="accent1"/>
                </a:solidFill>
              </a:rPr>
              <a:t>identical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chemeClr val="accent1"/>
                </a:solidFill>
              </a:rPr>
              <a:t>slightly different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Progressive algorithms: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</a:t>
            </a:r>
            <a:r>
              <a:rPr lang="en">
                <a:solidFill>
                  <a:schemeClr val="accent1"/>
                </a:solidFill>
              </a:rPr>
              <a:t>does not have to wait</a:t>
            </a:r>
            <a:r>
              <a:rPr lang="en">
                <a:solidFill>
                  <a:schemeClr val="dk1"/>
                </a:solidFill>
              </a:rPr>
              <a:t> for all of the data to be downloaded to visualize the model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(pro: remote visualization)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3. Random accessible algorithms: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Only decompress </a:t>
            </a:r>
            <a:r>
              <a:rPr lang="en">
                <a:solidFill>
                  <a:schemeClr val="accent1"/>
                </a:solidFill>
              </a:rPr>
              <a:t>part</a:t>
            </a:r>
            <a:r>
              <a:rPr lang="en">
                <a:solidFill>
                  <a:schemeClr val="dk1"/>
                </a:solidFill>
              </a:rPr>
              <a:t> of the input mesh to save resources.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(con: cannot access non selected parts)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4. </a:t>
            </a:r>
            <a:r>
              <a:rPr lang="en">
                <a:solidFill>
                  <a:schemeClr val="dk1"/>
                </a:solidFill>
              </a:rPr>
              <a:t>Progressive and Random Accessible Compression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433275" y="470650"/>
            <a:ext cx="42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d) </a:t>
            </a:r>
            <a:r>
              <a:rPr b="1" lang="en" sz="1800">
                <a:solidFill>
                  <a:schemeClr val="dk1"/>
                </a:solidFill>
              </a:rPr>
              <a:t>Compression Classification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777" y="48525"/>
            <a:ext cx="46538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21300" y="30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Overall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550" y="435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341275" y="1746950"/>
            <a:ext cx="408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</a:t>
            </a:r>
            <a:r>
              <a:rPr b="1" lang="en">
                <a:solidFill>
                  <a:schemeClr val="dk1"/>
                </a:solidFill>
              </a:rPr>
              <a:t>. </a:t>
            </a:r>
            <a:r>
              <a:rPr b="1" lang="en">
                <a:solidFill>
                  <a:schemeClr val="dk1"/>
                </a:solidFill>
              </a:rPr>
              <a:t>Single-rate mesh compression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1.1	Connectivity Compression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1.2	Geometry Compression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